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1" r:id="rId5"/>
    <p:sldId id="266" r:id="rId6"/>
    <p:sldId id="268" r:id="rId7"/>
    <p:sldId id="269" r:id="rId8"/>
    <p:sldId id="259" r:id="rId9"/>
    <p:sldId id="270" r:id="rId10"/>
    <p:sldId id="272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 snapToGrid="0">
      <p:cViewPr>
        <p:scale>
          <a:sx n="100" d="100"/>
          <a:sy n="100" d="100"/>
        </p:scale>
        <p:origin x="738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A5757-1D12-4845-BD3A-9BCD4F908AEE}" type="datetimeFigureOut">
              <a:rPr lang="zh-TW" altLang="en-US" smtClean="0"/>
              <a:t>2026/3/2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29584D2B-82F5-4BBD-800C-591DBE87C40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89903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A5757-1D12-4845-BD3A-9BCD4F908AEE}" type="datetimeFigureOut">
              <a:rPr lang="zh-TW" altLang="en-US" smtClean="0"/>
              <a:t>2026/3/2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9584D2B-82F5-4BBD-800C-591DBE87C40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89100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A5757-1D12-4845-BD3A-9BCD4F908AEE}" type="datetimeFigureOut">
              <a:rPr lang="zh-TW" altLang="en-US" smtClean="0"/>
              <a:t>2026/3/2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9584D2B-82F5-4BBD-800C-591DBE87C40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053627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A5757-1D12-4845-BD3A-9BCD4F908AEE}" type="datetimeFigureOut">
              <a:rPr lang="zh-TW" altLang="en-US" smtClean="0"/>
              <a:t>2026/3/2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9584D2B-82F5-4BBD-800C-591DBE87C40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668585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A5757-1D12-4845-BD3A-9BCD4F908AEE}" type="datetimeFigureOut">
              <a:rPr lang="zh-TW" altLang="en-US" smtClean="0"/>
              <a:t>2026/3/2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9584D2B-82F5-4BBD-800C-591DBE87C40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147274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A5757-1D12-4845-BD3A-9BCD4F908AEE}" type="datetimeFigureOut">
              <a:rPr lang="zh-TW" altLang="en-US" smtClean="0"/>
              <a:t>2026/3/2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9584D2B-82F5-4BBD-800C-591DBE87C40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62817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A5757-1D12-4845-BD3A-9BCD4F908AEE}" type="datetimeFigureOut">
              <a:rPr lang="zh-TW" altLang="en-US" smtClean="0"/>
              <a:t>2026/3/2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84D2B-82F5-4BBD-800C-591DBE87C40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704087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A5757-1D12-4845-BD3A-9BCD4F908AEE}" type="datetimeFigureOut">
              <a:rPr lang="zh-TW" altLang="en-US" smtClean="0"/>
              <a:t>2026/3/2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84D2B-82F5-4BBD-800C-591DBE87C40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0763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A5757-1D12-4845-BD3A-9BCD4F908AEE}" type="datetimeFigureOut">
              <a:rPr lang="zh-TW" altLang="en-US" smtClean="0"/>
              <a:t>2026/3/2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84D2B-82F5-4BBD-800C-591DBE87C40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09989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A5757-1D12-4845-BD3A-9BCD4F908AEE}" type="datetimeFigureOut">
              <a:rPr lang="zh-TW" altLang="en-US" smtClean="0"/>
              <a:t>2026/3/2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9584D2B-82F5-4BBD-800C-591DBE87C40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55436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A5757-1D12-4845-BD3A-9BCD4F908AEE}" type="datetimeFigureOut">
              <a:rPr lang="zh-TW" altLang="en-US" smtClean="0"/>
              <a:t>2026/3/2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9584D2B-82F5-4BBD-800C-591DBE87C40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13436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A5757-1D12-4845-BD3A-9BCD4F908AEE}" type="datetimeFigureOut">
              <a:rPr lang="zh-TW" altLang="en-US" smtClean="0"/>
              <a:t>2026/3/2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9584D2B-82F5-4BBD-800C-591DBE87C40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39033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A5757-1D12-4845-BD3A-9BCD4F908AEE}" type="datetimeFigureOut">
              <a:rPr lang="zh-TW" altLang="en-US" smtClean="0"/>
              <a:t>2026/3/2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84D2B-82F5-4BBD-800C-591DBE87C40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13068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A5757-1D12-4845-BD3A-9BCD4F908AEE}" type="datetimeFigureOut">
              <a:rPr lang="zh-TW" altLang="en-US" smtClean="0"/>
              <a:t>2026/3/2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84D2B-82F5-4BBD-800C-591DBE87C40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9255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A5757-1D12-4845-BD3A-9BCD4F908AEE}" type="datetimeFigureOut">
              <a:rPr lang="zh-TW" altLang="en-US" smtClean="0"/>
              <a:t>2026/3/2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84D2B-82F5-4BBD-800C-591DBE87C40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1004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A5757-1D12-4845-BD3A-9BCD4F908AEE}" type="datetimeFigureOut">
              <a:rPr lang="zh-TW" altLang="en-US" smtClean="0"/>
              <a:t>2026/3/2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9584D2B-82F5-4BBD-800C-591DBE87C40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6915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BA5757-1D12-4845-BD3A-9BCD4F908AEE}" type="datetimeFigureOut">
              <a:rPr lang="zh-TW" altLang="en-US" smtClean="0"/>
              <a:t>2026/3/2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9584D2B-82F5-4BBD-800C-591DBE87C40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7657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iaaec.cgust.edu.tw/p/404-1037-69887.php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950FE4A-4373-4255-99BE-A32654AA40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/>
              <a:t>長庚醫院公費生說明會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88B4E03C-590F-4BA0-B932-2FB6713549C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/>
              <a:t>國際事務處 張僈儂</a:t>
            </a:r>
            <a:endParaRPr lang="en-US" altLang="zh-TW" dirty="0"/>
          </a:p>
          <a:p>
            <a:r>
              <a:rPr lang="en-US" altLang="zh-TW" dirty="0"/>
              <a:t>2026.03.04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880414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35E69E6-8824-44BA-8BC6-844DEDEA1646}"/>
              </a:ext>
            </a:extLst>
          </p:cNvPr>
          <p:cNvSpPr txBox="1">
            <a:spLocks/>
          </p:cNvSpPr>
          <p:nvPr/>
        </p:nvSpPr>
        <p:spPr>
          <a:xfrm>
            <a:off x="1640156" y="704116"/>
            <a:ext cx="8911687" cy="678479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dirty="0"/>
              <a:t>作業時程</a:t>
            </a:r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06AAF948-4F0A-46C8-AB0F-870814A3CC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4204978"/>
              </p:ext>
            </p:extLst>
          </p:nvPr>
        </p:nvGraphicFramePr>
        <p:xfrm>
          <a:off x="1704196" y="1513296"/>
          <a:ext cx="9636904" cy="43439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7507">
                  <a:extLst>
                    <a:ext uri="{9D8B030D-6E8A-4147-A177-3AD203B41FA5}">
                      <a16:colId xmlns:a16="http://schemas.microsoft.com/office/drawing/2014/main" val="785702059"/>
                    </a:ext>
                  </a:extLst>
                </a:gridCol>
                <a:gridCol w="5459397">
                  <a:extLst>
                    <a:ext uri="{9D8B030D-6E8A-4147-A177-3AD203B41FA5}">
                      <a16:colId xmlns:a16="http://schemas.microsoft.com/office/drawing/2014/main" val="1806211916"/>
                    </a:ext>
                  </a:extLst>
                </a:gridCol>
              </a:tblGrid>
              <a:tr h="365118">
                <a:tc>
                  <a:txBody>
                    <a:bodyPr/>
                    <a:lstStyle/>
                    <a:p>
                      <a:r>
                        <a:rPr lang="zh-TW" altLang="en-US" dirty="0"/>
                        <a:t>項目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/>
                        <a:t>時間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2565119"/>
                  </a:ext>
                </a:extLst>
              </a:tr>
              <a:tr h="1710553">
                <a:tc>
                  <a:txBody>
                    <a:bodyPr/>
                    <a:lstStyle/>
                    <a:p>
                      <a:r>
                        <a:rPr lang="en-US" altLang="zh-TW" dirty="0"/>
                        <a:t>114-2</a:t>
                      </a:r>
                      <a:r>
                        <a:rPr lang="zh-TW" altLang="en-US" dirty="0"/>
                        <a:t>學期申請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/>
                        <a:t>即日起至</a:t>
                      </a:r>
                      <a:r>
                        <a:rPr lang="en-US" altLang="zh-TW" dirty="0"/>
                        <a:t>3</a:t>
                      </a:r>
                      <a:r>
                        <a:rPr lang="zh-TW" altLang="en-US" dirty="0"/>
                        <a:t>月</a:t>
                      </a:r>
                      <a:r>
                        <a:rPr lang="en-US" altLang="zh-TW" dirty="0"/>
                        <a:t>20</a:t>
                      </a:r>
                      <a:r>
                        <a:rPr lang="zh-TW" altLang="en-US" dirty="0"/>
                        <a:t>日</a:t>
                      </a:r>
                      <a:r>
                        <a:rPr lang="en-US" altLang="zh-TW" dirty="0"/>
                        <a:t>(</a:t>
                      </a:r>
                      <a:r>
                        <a:rPr lang="zh-TW" altLang="en-US" dirty="0"/>
                        <a:t>五</a:t>
                      </a:r>
                      <a:r>
                        <a:rPr lang="en-US" altLang="zh-TW" dirty="0"/>
                        <a:t>)</a:t>
                      </a:r>
                      <a:r>
                        <a:rPr lang="zh-TW" altLang="en-US" dirty="0"/>
                        <a:t>下班前，請將文件列印簽名，將資料繳交至國際事務處</a:t>
                      </a:r>
                      <a:endParaRPr lang="en-US" altLang="zh-TW" dirty="0"/>
                    </a:p>
                    <a:p>
                      <a:r>
                        <a:rPr lang="en-US" altLang="zh-TW" dirty="0">
                          <a:hlinkClick r:id="rId2"/>
                        </a:rPr>
                        <a:t>https://iaaec.cgust.edu.tw/p/404-1037-69887.php</a:t>
                      </a:r>
                      <a:endParaRPr lang="en-US" altLang="zh-TW" dirty="0"/>
                    </a:p>
                    <a:p>
                      <a:r>
                        <a:rPr lang="en-US" altLang="zh-TW" dirty="0"/>
                        <a:t>(1)</a:t>
                      </a:r>
                      <a:r>
                        <a:rPr lang="zh-TW" altLang="en-US" dirty="0"/>
                        <a:t>附件一申請表</a:t>
                      </a:r>
                      <a:r>
                        <a:rPr lang="en-US" altLang="zh-TW" dirty="0"/>
                        <a:t>(1</a:t>
                      </a:r>
                      <a:r>
                        <a:rPr lang="zh-TW" altLang="en-US" dirty="0"/>
                        <a:t>份</a:t>
                      </a:r>
                      <a:r>
                        <a:rPr lang="en-US" altLang="zh-TW" dirty="0"/>
                        <a:t>)</a:t>
                      </a:r>
                      <a:r>
                        <a:rPr lang="zh-TW" altLang="en-US" dirty="0"/>
                        <a:t>、</a:t>
                      </a:r>
                      <a:r>
                        <a:rPr lang="en-US" altLang="zh-TW" dirty="0"/>
                        <a:t>(2)</a:t>
                      </a:r>
                      <a:r>
                        <a:rPr lang="zh-TW" altLang="en-US" dirty="0"/>
                        <a:t>附件三合約書</a:t>
                      </a:r>
                      <a:r>
                        <a:rPr lang="en-US" altLang="zh-TW" dirty="0"/>
                        <a:t>(</a:t>
                      </a:r>
                      <a:r>
                        <a:rPr lang="zh-TW" altLang="en-US" dirty="0"/>
                        <a:t>一式</a:t>
                      </a:r>
                      <a:r>
                        <a:rPr lang="en-US" altLang="zh-TW" dirty="0"/>
                        <a:t>3</a:t>
                      </a:r>
                      <a:r>
                        <a:rPr lang="zh-TW" altLang="en-US" dirty="0"/>
                        <a:t>份</a:t>
                      </a:r>
                      <a:r>
                        <a:rPr lang="en-US" altLang="zh-TW" dirty="0"/>
                        <a:t>)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931117"/>
                  </a:ext>
                </a:extLst>
              </a:tr>
              <a:tr h="365118">
                <a:tc>
                  <a:txBody>
                    <a:bodyPr/>
                    <a:lstStyle/>
                    <a:p>
                      <a:r>
                        <a:rPr lang="zh-TW" altLang="en-US" dirty="0"/>
                        <a:t>匯整資料提報醫院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3</a:t>
                      </a:r>
                      <a:r>
                        <a:rPr lang="zh-TW" altLang="en-US" dirty="0"/>
                        <a:t>月</a:t>
                      </a:r>
                      <a:r>
                        <a:rPr lang="en-US" altLang="zh-TW" dirty="0"/>
                        <a:t>31</a:t>
                      </a:r>
                      <a:r>
                        <a:rPr lang="zh-TW" altLang="en-US" dirty="0"/>
                        <a:t>日</a:t>
                      </a:r>
                      <a:r>
                        <a:rPr lang="en-US" altLang="zh-TW" dirty="0"/>
                        <a:t>(</a:t>
                      </a:r>
                      <a:r>
                        <a:rPr lang="zh-TW" altLang="en-US" dirty="0"/>
                        <a:t>二</a:t>
                      </a:r>
                      <a:r>
                        <a:rPr lang="en-US" altLang="zh-TW" dirty="0"/>
                        <a:t>)</a:t>
                      </a:r>
                      <a:r>
                        <a:rPr lang="zh-TW" altLang="en-US" dirty="0"/>
                        <a:t>送達醫院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5946293"/>
                  </a:ext>
                </a:extLst>
              </a:tr>
              <a:tr h="365118">
                <a:tc>
                  <a:txBody>
                    <a:bodyPr/>
                    <a:lstStyle/>
                    <a:p>
                      <a:r>
                        <a:rPr lang="zh-TW" altLang="en-US" dirty="0"/>
                        <a:t>醫院審查完成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/>
                        <a:t>暫定</a:t>
                      </a:r>
                      <a:r>
                        <a:rPr lang="en-US" altLang="zh-TW" dirty="0"/>
                        <a:t>8</a:t>
                      </a:r>
                      <a:r>
                        <a:rPr lang="zh-TW" altLang="en-US" dirty="0"/>
                        <a:t>月底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7986323"/>
                  </a:ext>
                </a:extLst>
              </a:tr>
              <a:tr h="365118">
                <a:tc>
                  <a:txBody>
                    <a:bodyPr/>
                    <a:lstStyle/>
                    <a:p>
                      <a:r>
                        <a:rPr lang="zh-TW" altLang="en-US" dirty="0"/>
                        <a:t>與醫院簽訂產學合作契約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/>
                        <a:t>學期開學一個月內簽署完成，暫定</a:t>
                      </a:r>
                      <a:r>
                        <a:rPr lang="en-US" altLang="zh-TW" dirty="0"/>
                        <a:t>10</a:t>
                      </a:r>
                      <a:r>
                        <a:rPr lang="zh-TW" altLang="en-US" dirty="0"/>
                        <a:t>月中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2140684"/>
                  </a:ext>
                </a:extLst>
              </a:tr>
              <a:tr h="1170378">
                <a:tc>
                  <a:txBody>
                    <a:bodyPr/>
                    <a:lstStyle/>
                    <a:p>
                      <a:r>
                        <a:rPr lang="zh-TW" altLang="en-US" dirty="0"/>
                        <a:t>核撥費用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/>
                        <a:t>有保證人署名：暫定</a:t>
                      </a:r>
                      <a:r>
                        <a:rPr lang="en-US" altLang="zh-TW" dirty="0"/>
                        <a:t>10</a:t>
                      </a:r>
                      <a:r>
                        <a:rPr lang="zh-TW" altLang="en-US" dirty="0"/>
                        <a:t>月底，撥付前一學年整年度費用</a:t>
                      </a:r>
                      <a:endParaRPr lang="en-US" altLang="zh-TW" dirty="0"/>
                    </a:p>
                    <a:p>
                      <a:r>
                        <a:rPr lang="zh-TW" altLang="en-US" dirty="0"/>
                        <a:t>無保證人署名：需待畢業後分發到院匯入薪資帳戶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455606"/>
                  </a:ext>
                </a:extLst>
              </a:tr>
            </a:tbl>
          </a:graphicData>
        </a:graphic>
      </p:graphicFrame>
      <p:sp>
        <p:nvSpPr>
          <p:cNvPr id="4" name="文字方塊 3">
            <a:extLst>
              <a:ext uri="{FF2B5EF4-FFF2-40B4-BE49-F238E27FC236}">
                <a16:creationId xmlns:a16="http://schemas.microsoft.com/office/drawing/2014/main" id="{A4D2C3C1-DC2A-4907-B5E8-47C50E1D39A9}"/>
              </a:ext>
            </a:extLst>
          </p:cNvPr>
          <p:cNvSpPr txBox="1"/>
          <p:nvPr/>
        </p:nvSpPr>
        <p:spPr>
          <a:xfrm>
            <a:off x="1704196" y="5987968"/>
            <a:ext cx="98796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※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在校生申請經核准後，於下學年度開始時繳交成績單即可。</a:t>
            </a:r>
          </a:p>
        </p:txBody>
      </p:sp>
    </p:spTree>
    <p:extLst>
      <p:ext uri="{BB962C8B-B14F-4D97-AF65-F5344CB8AC3E}">
        <p14:creationId xmlns:p14="http://schemas.microsoft.com/office/powerpoint/2010/main" val="9669975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1562951-F9C7-498E-A7E6-131B5038A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1657" y="244548"/>
            <a:ext cx="8911687" cy="776245"/>
          </a:xfrm>
        </p:spPr>
        <p:txBody>
          <a:bodyPr/>
          <a:lstStyle/>
          <a:p>
            <a:r>
              <a:rPr lang="zh-TW" altLang="en-US" dirty="0"/>
              <a:t>公費生規定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49B88D3-D0E2-401E-8BD8-2392C06057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8656" y="4161422"/>
            <a:ext cx="8915400" cy="2452030"/>
          </a:xfrm>
        </p:spPr>
        <p:txBody>
          <a:bodyPr/>
          <a:lstStyle/>
          <a:p>
            <a:r>
              <a:rPr lang="zh-TW" altLang="en-US" dirty="0"/>
              <a:t>申請資格：在學成績符合以下規定：</a:t>
            </a:r>
          </a:p>
          <a:p>
            <a:pPr marL="0" indent="0">
              <a:buNone/>
            </a:pPr>
            <a:r>
              <a:rPr lang="en-US" altLang="zh-TW" dirty="0"/>
              <a:t>(1)</a:t>
            </a:r>
            <a:r>
              <a:rPr lang="zh-TW" altLang="en-US" dirty="0"/>
              <a:t>學業成績每學期達</a:t>
            </a:r>
            <a:r>
              <a:rPr lang="en-US" altLang="zh-TW" dirty="0"/>
              <a:t>65 </a:t>
            </a:r>
            <a:r>
              <a:rPr lang="zh-TW" altLang="en-US" dirty="0"/>
              <a:t>分</a:t>
            </a:r>
            <a:r>
              <a:rPr lang="en-US" altLang="zh-TW" dirty="0"/>
              <a:t>(</a:t>
            </a:r>
            <a:r>
              <a:rPr lang="zh-TW" altLang="en-US" dirty="0"/>
              <a:t>含</a:t>
            </a:r>
            <a:r>
              <a:rPr lang="en-US" altLang="zh-TW" dirty="0"/>
              <a:t>)</a:t>
            </a:r>
            <a:r>
              <a:rPr lang="zh-TW" altLang="en-US" dirty="0"/>
              <a:t>以上，且各科及格。</a:t>
            </a:r>
          </a:p>
          <a:p>
            <a:pPr marL="0" indent="0">
              <a:buNone/>
            </a:pPr>
            <a:r>
              <a:rPr lang="en-US" altLang="zh-TW" dirty="0"/>
              <a:t>(2)</a:t>
            </a:r>
            <a:r>
              <a:rPr lang="zh-TW" altLang="en-US" dirty="0"/>
              <a:t>實習平均成績</a:t>
            </a:r>
            <a:r>
              <a:rPr lang="en-US" altLang="zh-TW" dirty="0"/>
              <a:t>70 </a:t>
            </a:r>
            <a:r>
              <a:rPr lang="zh-TW" altLang="en-US" dirty="0"/>
              <a:t>分</a:t>
            </a:r>
            <a:r>
              <a:rPr lang="en-US" altLang="zh-TW" dirty="0"/>
              <a:t>(</a:t>
            </a:r>
            <a:r>
              <a:rPr lang="zh-TW" altLang="en-US" dirty="0"/>
              <a:t>含</a:t>
            </a:r>
            <a:r>
              <a:rPr lang="en-US" altLang="zh-TW" dirty="0"/>
              <a:t>)</a:t>
            </a:r>
            <a:r>
              <a:rPr lang="zh-TW" altLang="en-US" dirty="0"/>
              <a:t>以上</a:t>
            </a:r>
            <a:r>
              <a:rPr lang="en-US" altLang="zh-TW" dirty="0"/>
              <a:t>(</a:t>
            </a:r>
            <a:r>
              <a:rPr lang="zh-TW" altLang="en-US" dirty="0"/>
              <a:t>未實習者免附</a:t>
            </a:r>
            <a:r>
              <a:rPr lang="en-US" altLang="zh-TW" dirty="0"/>
              <a:t>)</a:t>
            </a:r>
            <a:r>
              <a:rPr lang="zh-TW" altLang="en-US" dirty="0"/>
              <a:t>，且各科不得低於</a:t>
            </a:r>
            <a:r>
              <a:rPr lang="en-US" altLang="zh-TW" dirty="0"/>
              <a:t>70 </a:t>
            </a:r>
            <a:r>
              <a:rPr lang="zh-TW" altLang="en-US" dirty="0"/>
              <a:t>分。</a:t>
            </a:r>
          </a:p>
          <a:p>
            <a:pPr marL="0" indent="0">
              <a:buNone/>
            </a:pPr>
            <a:r>
              <a:rPr lang="en-US" altLang="zh-TW" dirty="0"/>
              <a:t>(3)</a:t>
            </a:r>
            <a:r>
              <a:rPr lang="zh-TW" altLang="en-US" dirty="0"/>
              <a:t>操行成績每學期</a:t>
            </a:r>
            <a:r>
              <a:rPr lang="en-US" altLang="zh-TW" dirty="0"/>
              <a:t>75 </a:t>
            </a:r>
            <a:r>
              <a:rPr lang="zh-TW" altLang="en-US" dirty="0"/>
              <a:t>分</a:t>
            </a:r>
            <a:r>
              <a:rPr lang="en-US" altLang="zh-TW" dirty="0"/>
              <a:t>(</a:t>
            </a:r>
            <a:r>
              <a:rPr lang="zh-TW" altLang="en-US" dirty="0"/>
              <a:t>甲等</a:t>
            </a:r>
            <a:r>
              <a:rPr lang="en-US" altLang="zh-TW" dirty="0"/>
              <a:t>)</a:t>
            </a:r>
            <a:r>
              <a:rPr lang="zh-TW" altLang="en-US" dirty="0"/>
              <a:t>含以上，且無記過</a:t>
            </a:r>
            <a:r>
              <a:rPr lang="en-US" altLang="zh-TW" dirty="0"/>
              <a:t>(</a:t>
            </a:r>
            <a:r>
              <a:rPr lang="zh-TW" altLang="en-US" dirty="0"/>
              <a:t>警告含以上</a:t>
            </a:r>
            <a:r>
              <a:rPr lang="en-US" altLang="zh-TW" dirty="0"/>
              <a:t>)</a:t>
            </a:r>
            <a:r>
              <a:rPr lang="zh-TW" altLang="en-US" dirty="0"/>
              <a:t>處分記錄。</a:t>
            </a:r>
          </a:p>
          <a:p>
            <a:pPr marL="0" indent="0">
              <a:buNone/>
            </a:pPr>
            <a:r>
              <a:rPr lang="en-US" altLang="zh-TW" dirty="0"/>
              <a:t>(4)</a:t>
            </a:r>
            <a:r>
              <a:rPr lang="zh-TW" altLang="en-US" dirty="0"/>
              <a:t>新生一入學即申請者，免附以上資料。</a:t>
            </a:r>
          </a:p>
          <a:p>
            <a:pPr marL="0" indent="0">
              <a:buNone/>
            </a:pPr>
            <a:r>
              <a:rPr lang="en-US" altLang="zh-TW" dirty="0"/>
              <a:t>(5)</a:t>
            </a:r>
            <a:r>
              <a:rPr lang="zh-TW" altLang="en-US" dirty="0"/>
              <a:t>經學校推薦。</a:t>
            </a:r>
          </a:p>
          <a:p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3751AE29-E66A-49F4-9557-8E58EDC868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8656" y="912243"/>
            <a:ext cx="8704682" cy="312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59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DDE5C13-B773-48C4-A90F-5E1CDB748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9514" y="184163"/>
            <a:ext cx="8911687" cy="678479"/>
          </a:xfrm>
        </p:spPr>
        <p:txBody>
          <a:bodyPr/>
          <a:lstStyle/>
          <a:p>
            <a:r>
              <a:rPr lang="zh-TW" altLang="en-US" dirty="0"/>
              <a:t>公費生規定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8037664B-D732-42C9-BBA8-D4FC4C0076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494" y="862642"/>
            <a:ext cx="9472707" cy="5676181"/>
          </a:xfrm>
          <a:prstGeom prst="rect">
            <a:avLst/>
          </a:prstGeom>
        </p:spPr>
      </p:pic>
      <p:cxnSp>
        <p:nvCxnSpPr>
          <p:cNvPr id="5" name="直線接點 4">
            <a:extLst>
              <a:ext uri="{FF2B5EF4-FFF2-40B4-BE49-F238E27FC236}">
                <a16:creationId xmlns:a16="http://schemas.microsoft.com/office/drawing/2014/main" id="{76A3ACCA-1E30-43E7-8B9B-A68435784639}"/>
              </a:ext>
            </a:extLst>
          </p:cNvPr>
          <p:cNvCxnSpPr>
            <a:cxnSpLocks/>
          </p:cNvCxnSpPr>
          <p:nvPr/>
        </p:nvCxnSpPr>
        <p:spPr>
          <a:xfrm>
            <a:off x="10039350" y="1800225"/>
            <a:ext cx="10096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接點 6">
            <a:extLst>
              <a:ext uri="{FF2B5EF4-FFF2-40B4-BE49-F238E27FC236}">
                <a16:creationId xmlns:a16="http://schemas.microsoft.com/office/drawing/2014/main" id="{CF14F853-74FD-414C-A3F6-7D397A864EFC}"/>
              </a:ext>
            </a:extLst>
          </p:cNvPr>
          <p:cNvCxnSpPr/>
          <p:nvPr/>
        </p:nvCxnSpPr>
        <p:spPr>
          <a:xfrm>
            <a:off x="2571750" y="2085975"/>
            <a:ext cx="38671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接點 9">
            <a:extLst>
              <a:ext uri="{FF2B5EF4-FFF2-40B4-BE49-F238E27FC236}">
                <a16:creationId xmlns:a16="http://schemas.microsoft.com/office/drawing/2014/main" id="{D4C0AD66-437C-4089-88EF-A405D3917D1F}"/>
              </a:ext>
            </a:extLst>
          </p:cNvPr>
          <p:cNvCxnSpPr/>
          <p:nvPr/>
        </p:nvCxnSpPr>
        <p:spPr>
          <a:xfrm>
            <a:off x="8048625" y="2085975"/>
            <a:ext cx="22479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C3A5DB07-F60A-4BCC-985E-31BDE8959510}"/>
              </a:ext>
            </a:extLst>
          </p:cNvPr>
          <p:cNvCxnSpPr>
            <a:cxnSpLocks/>
          </p:cNvCxnSpPr>
          <p:nvPr/>
        </p:nvCxnSpPr>
        <p:spPr>
          <a:xfrm>
            <a:off x="8858250" y="2390775"/>
            <a:ext cx="22002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>
            <a:extLst>
              <a:ext uri="{FF2B5EF4-FFF2-40B4-BE49-F238E27FC236}">
                <a16:creationId xmlns:a16="http://schemas.microsoft.com/office/drawing/2014/main" id="{B53806E4-07AA-419C-876D-18E6131EF6A2}"/>
              </a:ext>
            </a:extLst>
          </p:cNvPr>
          <p:cNvCxnSpPr>
            <a:cxnSpLocks/>
          </p:cNvCxnSpPr>
          <p:nvPr/>
        </p:nvCxnSpPr>
        <p:spPr>
          <a:xfrm>
            <a:off x="2571750" y="2657475"/>
            <a:ext cx="34480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0795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50783BB5-4DEE-4E0F-861B-1CBC1A73EF46}"/>
              </a:ext>
            </a:extLst>
          </p:cNvPr>
          <p:cNvSpPr/>
          <p:nvPr/>
        </p:nvSpPr>
        <p:spPr>
          <a:xfrm>
            <a:off x="2487669" y="1366983"/>
            <a:ext cx="870117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dirty="0">
                <a:solidFill>
                  <a:srgbClr val="000000"/>
                </a:solidFill>
                <a:latin typeface="TimesNewRoman"/>
              </a:rPr>
              <a:t>2.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獎助年限：依就讀學制之修業年限為上限，如四技學生，可申請獎助年限為</a:t>
            </a:r>
            <a:r>
              <a:rPr lang="en-US" altLang="zh-TW" sz="2000" dirty="0">
                <a:solidFill>
                  <a:srgbClr val="000000"/>
                </a:solidFill>
                <a:latin typeface="TimesNewRoman"/>
              </a:rPr>
              <a:t>1-4 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年，依個人意願申請至少</a:t>
            </a:r>
            <a:r>
              <a:rPr lang="en-US" altLang="zh-TW" sz="2000" dirty="0">
                <a:solidFill>
                  <a:srgbClr val="000000"/>
                </a:solidFill>
                <a:latin typeface="TimesNewRoman"/>
                <a:ea typeface="標楷體" panose="03000509000000000000" pitchFamily="65" charset="-120"/>
              </a:rPr>
              <a:t>1 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年、最多</a:t>
            </a:r>
            <a:r>
              <a:rPr lang="en-US" altLang="zh-TW" sz="2000" dirty="0">
                <a:solidFill>
                  <a:srgbClr val="000000"/>
                </a:solidFill>
                <a:latin typeface="TimesNewRoman"/>
                <a:ea typeface="標楷體" panose="03000509000000000000" pitchFamily="65" charset="-120"/>
              </a:rPr>
              <a:t>4 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年；</a:t>
            </a:r>
            <a:r>
              <a:rPr lang="zh-TW" altLang="en-US" sz="20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如因成績未達標準，</a:t>
            </a:r>
            <a:r>
              <a:rPr lang="zh-TW" altLang="en-US" sz="2000" b="1" dirty="0">
                <a:solidFill>
                  <a:srgbClr val="000000"/>
                </a:solidFill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實際獎助年限僅剩一學期時，則本院有權取消其公費生資格，不予補助</a:t>
            </a:r>
            <a:r>
              <a:rPr lang="zh-TW" altLang="en-US" sz="20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A5D9AF9D-5882-4408-92D6-6A32A717D93E}"/>
              </a:ext>
            </a:extLst>
          </p:cNvPr>
          <p:cNvSpPr txBox="1">
            <a:spLocks/>
          </p:cNvSpPr>
          <p:nvPr/>
        </p:nvSpPr>
        <p:spPr>
          <a:xfrm>
            <a:off x="2382415" y="615484"/>
            <a:ext cx="8911687" cy="67847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dirty="0"/>
              <a:t>公費生規定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6E89341A-C82F-4C72-A016-F407960F0B9C}"/>
              </a:ext>
            </a:extLst>
          </p:cNvPr>
          <p:cNvSpPr/>
          <p:nvPr/>
        </p:nvSpPr>
        <p:spPr>
          <a:xfrm>
            <a:off x="2451213" y="2543548"/>
            <a:ext cx="8554141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2000" dirty="0">
                <a:solidFill>
                  <a:srgbClr val="000000"/>
                </a:solidFill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醫院</a:t>
            </a:r>
            <a:r>
              <a:rPr lang="zh-TW" altLang="zh-TW" sz="2000" dirty="0">
                <a:solidFill>
                  <a:srgbClr val="000000"/>
                </a:solidFill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最低獎助1年</a:t>
            </a:r>
            <a:r>
              <a:rPr lang="zh-TW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，沒有半年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採計。</a:t>
            </a:r>
            <a:endParaRPr lang="en-US" altLang="zh-TW" sz="20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另，醫院只</a:t>
            </a:r>
            <a:r>
              <a:rPr lang="zh-TW" altLang="en-US" sz="2000" u="sng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列計至</a:t>
            </a:r>
            <a:r>
              <a:rPr lang="en-US" altLang="zh-TW" sz="2000" u="sng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2000" u="sng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年級的成績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，第</a:t>
            </a:r>
            <a:r>
              <a:rPr lang="en-US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年為畢業學年，不列入成績計算。</a:t>
            </a:r>
            <a:endParaRPr lang="en-US" altLang="zh-TW" sz="20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舉例而言：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A學生只</a:t>
            </a:r>
            <a:r>
              <a:rPr lang="zh-TW" altLang="zh-TW" sz="2000" u="sng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申請</a:t>
            </a:r>
            <a:r>
              <a:rPr lang="en-US" altLang="zh-TW" sz="2000" u="sng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zh-TW" sz="2000" u="sng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年公費</a:t>
            </a:r>
            <a:r>
              <a:rPr lang="zh-TW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，但上學期成績未達標準，只有下學期達標準，這時因為只有半年，就不符合獎助至少1年的申請條件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B學生</a:t>
            </a:r>
            <a:r>
              <a:rPr lang="zh-TW" altLang="zh-TW" sz="2000" u="sng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申請</a:t>
            </a:r>
            <a:r>
              <a:rPr lang="en-US" altLang="zh-TW" sz="2000" u="sng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zh-TW" sz="2000" u="sng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年公費</a:t>
            </a:r>
            <a:r>
              <a:rPr lang="zh-TW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，二個學年度中</a:t>
            </a:r>
            <a:r>
              <a:rPr lang="zh-TW" altLang="zh-TW" sz="2000" u="sng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各有一學期成績未達標準</a:t>
            </a:r>
            <a:r>
              <a:rPr lang="zh-TW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，這時加總計算可獎助1年，就有符合獎助至少1年的申請條件</a:t>
            </a:r>
            <a:endParaRPr lang="en-US" altLang="zh-TW" sz="20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C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學生</a:t>
            </a:r>
            <a:r>
              <a:rPr lang="zh-TW" altLang="en-US" sz="2000" u="sng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申請</a:t>
            </a:r>
            <a:r>
              <a:rPr lang="en-US" altLang="zh-TW" sz="2000" u="sng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sz="2000" u="sng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年公費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，讀完</a:t>
            </a:r>
            <a:r>
              <a:rPr lang="en-US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年後，僅第</a:t>
            </a:r>
            <a:r>
              <a:rPr lang="en-US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個學期達標，此時不符合規定，將會被取消公費生資格。</a:t>
            </a:r>
            <a:endParaRPr lang="en-US" altLang="zh-TW" sz="20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TW" sz="20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※</a:t>
            </a:r>
            <a:r>
              <a:rPr lang="zh-TW" altLang="en-US" sz="2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被取消資格者，前期如有領取獎勵金，則需全額</a:t>
            </a:r>
            <a:r>
              <a:rPr lang="en-US" altLang="zh-TW" sz="2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無息</a:t>
            </a:r>
            <a:r>
              <a:rPr lang="en-US" altLang="zh-TW" sz="2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退還。</a:t>
            </a:r>
            <a:endParaRPr lang="zh-TW" altLang="zh-TW" sz="20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606285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9351320">
            <a:off x="-2779510" y="2608701"/>
            <a:ext cx="7059453" cy="7154631"/>
          </a:xfrm>
          <a:custGeom>
            <a:avLst/>
            <a:gdLst/>
            <a:ahLst/>
            <a:cxnLst/>
            <a:rect l="l" t="t" r="r" b="b"/>
            <a:pathLst>
              <a:path w="10589179" h="10731946">
                <a:moveTo>
                  <a:pt x="0" y="0"/>
                </a:moveTo>
                <a:lnTo>
                  <a:pt x="10589179" y="0"/>
                </a:lnTo>
                <a:lnTo>
                  <a:pt x="10589179" y="10731946"/>
                </a:lnTo>
                <a:lnTo>
                  <a:pt x="0" y="107319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 rot="-1187103">
            <a:off x="317097" y="718155"/>
            <a:ext cx="380019" cy="380019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60546" y="60546"/>
              <a:ext cx="691708" cy="691708"/>
            </a:xfrm>
            <a:custGeom>
              <a:avLst/>
              <a:gdLst/>
              <a:ahLst/>
              <a:cxnLst/>
              <a:rect l="l" t="t" r="r" b="b"/>
              <a:pathLst>
                <a:path w="691708" h="691708">
                  <a:moveTo>
                    <a:pt x="386061" y="25605"/>
                  </a:moveTo>
                  <a:lnTo>
                    <a:pt x="434963" y="130388"/>
                  </a:lnTo>
                  <a:cubicBezTo>
                    <a:pt x="460935" y="186039"/>
                    <a:pt x="505669" y="230773"/>
                    <a:pt x="561320" y="256745"/>
                  </a:cubicBezTo>
                  <a:lnTo>
                    <a:pt x="666103" y="305647"/>
                  </a:lnTo>
                  <a:cubicBezTo>
                    <a:pt x="681724" y="312938"/>
                    <a:pt x="691708" y="328616"/>
                    <a:pt x="691708" y="345854"/>
                  </a:cubicBezTo>
                  <a:cubicBezTo>
                    <a:pt x="691708" y="363092"/>
                    <a:pt x="681724" y="378770"/>
                    <a:pt x="666103" y="386061"/>
                  </a:cubicBezTo>
                  <a:lnTo>
                    <a:pt x="561320" y="434963"/>
                  </a:lnTo>
                  <a:cubicBezTo>
                    <a:pt x="505669" y="460935"/>
                    <a:pt x="460935" y="505669"/>
                    <a:pt x="434963" y="561320"/>
                  </a:cubicBezTo>
                  <a:lnTo>
                    <a:pt x="386061" y="666103"/>
                  </a:lnTo>
                  <a:cubicBezTo>
                    <a:pt x="378770" y="681724"/>
                    <a:pt x="363092" y="691708"/>
                    <a:pt x="345854" y="691708"/>
                  </a:cubicBezTo>
                  <a:cubicBezTo>
                    <a:pt x="328616" y="691708"/>
                    <a:pt x="312938" y="681724"/>
                    <a:pt x="305647" y="666103"/>
                  </a:cubicBezTo>
                  <a:lnTo>
                    <a:pt x="256745" y="561320"/>
                  </a:lnTo>
                  <a:cubicBezTo>
                    <a:pt x="230773" y="505669"/>
                    <a:pt x="186039" y="460935"/>
                    <a:pt x="130388" y="434963"/>
                  </a:cubicBezTo>
                  <a:lnTo>
                    <a:pt x="25605" y="386061"/>
                  </a:lnTo>
                  <a:cubicBezTo>
                    <a:pt x="9984" y="378770"/>
                    <a:pt x="0" y="363092"/>
                    <a:pt x="0" y="345854"/>
                  </a:cubicBezTo>
                  <a:cubicBezTo>
                    <a:pt x="0" y="328616"/>
                    <a:pt x="9984" y="312938"/>
                    <a:pt x="25605" y="305647"/>
                  </a:cubicBezTo>
                  <a:lnTo>
                    <a:pt x="130388" y="256745"/>
                  </a:lnTo>
                  <a:cubicBezTo>
                    <a:pt x="186039" y="230773"/>
                    <a:pt x="230773" y="186039"/>
                    <a:pt x="256745" y="130388"/>
                  </a:cubicBezTo>
                  <a:lnTo>
                    <a:pt x="305647" y="25605"/>
                  </a:lnTo>
                  <a:cubicBezTo>
                    <a:pt x="312938" y="9984"/>
                    <a:pt x="328616" y="0"/>
                    <a:pt x="345854" y="0"/>
                  </a:cubicBezTo>
                  <a:cubicBezTo>
                    <a:pt x="363092" y="0"/>
                    <a:pt x="378770" y="9984"/>
                    <a:pt x="386061" y="25605"/>
                  </a:cubicBezTo>
                  <a:close/>
                </a:path>
              </a:pathLst>
            </a:custGeom>
            <a:solidFill>
              <a:srgbClr val="323232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190500" y="152400"/>
              <a:ext cx="431800" cy="469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820"/>
                </a:lnSpc>
              </a:pPr>
              <a:endParaRPr sz="1200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685801" y="533514"/>
            <a:ext cx="10755983" cy="743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40"/>
              </a:lnSpc>
            </a:pPr>
            <a:r>
              <a:rPr lang="en-US" sz="4867" b="1">
                <a:solidFill>
                  <a:srgbClr val="323232"/>
                </a:solidFill>
                <a:latin typeface="Bricolage Grotesque Bold"/>
                <a:ea typeface="Bricolage Grotesque Bold"/>
                <a:cs typeface="Bricolage Grotesque Bold"/>
                <a:sym typeface="Bricolage Grotesque Bold"/>
              </a:rPr>
              <a:t>獎助年數與檢附文件對照表-二技</a:t>
            </a:r>
          </a:p>
        </p:txBody>
      </p:sp>
      <p:sp>
        <p:nvSpPr>
          <p:cNvPr id="7" name="Freeform 7"/>
          <p:cNvSpPr/>
          <p:nvPr/>
        </p:nvSpPr>
        <p:spPr>
          <a:xfrm>
            <a:off x="10472351" y="103099"/>
            <a:ext cx="1612157" cy="971325"/>
          </a:xfrm>
          <a:custGeom>
            <a:avLst/>
            <a:gdLst/>
            <a:ahLst/>
            <a:cxnLst/>
            <a:rect l="l" t="t" r="r" b="b"/>
            <a:pathLst>
              <a:path w="2418235" h="1456987">
                <a:moveTo>
                  <a:pt x="0" y="0"/>
                </a:moveTo>
                <a:lnTo>
                  <a:pt x="2418235" y="0"/>
                </a:lnTo>
                <a:lnTo>
                  <a:pt x="2418235" y="1456987"/>
                </a:lnTo>
                <a:lnTo>
                  <a:pt x="0" y="145698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622162" y="1464700"/>
            <a:ext cx="10947676" cy="4707501"/>
          </a:xfrm>
          <a:custGeom>
            <a:avLst/>
            <a:gdLst/>
            <a:ahLst/>
            <a:cxnLst/>
            <a:rect l="l" t="t" r="r" b="b"/>
            <a:pathLst>
              <a:path w="16421514" h="7061251">
                <a:moveTo>
                  <a:pt x="0" y="0"/>
                </a:moveTo>
                <a:lnTo>
                  <a:pt x="16421514" y="0"/>
                </a:lnTo>
                <a:lnTo>
                  <a:pt x="16421514" y="7061251"/>
                </a:lnTo>
                <a:lnTo>
                  <a:pt x="0" y="706125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zh-TW" alt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9351320">
            <a:off x="-2779510" y="2608701"/>
            <a:ext cx="7059453" cy="7154631"/>
          </a:xfrm>
          <a:custGeom>
            <a:avLst/>
            <a:gdLst/>
            <a:ahLst/>
            <a:cxnLst/>
            <a:rect l="l" t="t" r="r" b="b"/>
            <a:pathLst>
              <a:path w="10589179" h="10731946">
                <a:moveTo>
                  <a:pt x="0" y="0"/>
                </a:moveTo>
                <a:lnTo>
                  <a:pt x="10589179" y="0"/>
                </a:lnTo>
                <a:lnTo>
                  <a:pt x="10589179" y="10731946"/>
                </a:lnTo>
                <a:lnTo>
                  <a:pt x="0" y="107319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 rot="-1187103">
            <a:off x="317097" y="718155"/>
            <a:ext cx="380019" cy="380019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60546" y="60546"/>
              <a:ext cx="691708" cy="691708"/>
            </a:xfrm>
            <a:custGeom>
              <a:avLst/>
              <a:gdLst/>
              <a:ahLst/>
              <a:cxnLst/>
              <a:rect l="l" t="t" r="r" b="b"/>
              <a:pathLst>
                <a:path w="691708" h="691708">
                  <a:moveTo>
                    <a:pt x="386061" y="25605"/>
                  </a:moveTo>
                  <a:lnTo>
                    <a:pt x="434963" y="130388"/>
                  </a:lnTo>
                  <a:cubicBezTo>
                    <a:pt x="460935" y="186039"/>
                    <a:pt x="505669" y="230773"/>
                    <a:pt x="561320" y="256745"/>
                  </a:cubicBezTo>
                  <a:lnTo>
                    <a:pt x="666103" y="305647"/>
                  </a:lnTo>
                  <a:cubicBezTo>
                    <a:pt x="681724" y="312938"/>
                    <a:pt x="691708" y="328616"/>
                    <a:pt x="691708" y="345854"/>
                  </a:cubicBezTo>
                  <a:cubicBezTo>
                    <a:pt x="691708" y="363092"/>
                    <a:pt x="681724" y="378770"/>
                    <a:pt x="666103" y="386061"/>
                  </a:cubicBezTo>
                  <a:lnTo>
                    <a:pt x="561320" y="434963"/>
                  </a:lnTo>
                  <a:cubicBezTo>
                    <a:pt x="505669" y="460935"/>
                    <a:pt x="460935" y="505669"/>
                    <a:pt x="434963" y="561320"/>
                  </a:cubicBezTo>
                  <a:lnTo>
                    <a:pt x="386061" y="666103"/>
                  </a:lnTo>
                  <a:cubicBezTo>
                    <a:pt x="378770" y="681724"/>
                    <a:pt x="363092" y="691708"/>
                    <a:pt x="345854" y="691708"/>
                  </a:cubicBezTo>
                  <a:cubicBezTo>
                    <a:pt x="328616" y="691708"/>
                    <a:pt x="312938" y="681724"/>
                    <a:pt x="305647" y="666103"/>
                  </a:cubicBezTo>
                  <a:lnTo>
                    <a:pt x="256745" y="561320"/>
                  </a:lnTo>
                  <a:cubicBezTo>
                    <a:pt x="230773" y="505669"/>
                    <a:pt x="186039" y="460935"/>
                    <a:pt x="130388" y="434963"/>
                  </a:cubicBezTo>
                  <a:lnTo>
                    <a:pt x="25605" y="386061"/>
                  </a:lnTo>
                  <a:cubicBezTo>
                    <a:pt x="9984" y="378770"/>
                    <a:pt x="0" y="363092"/>
                    <a:pt x="0" y="345854"/>
                  </a:cubicBezTo>
                  <a:cubicBezTo>
                    <a:pt x="0" y="328616"/>
                    <a:pt x="9984" y="312938"/>
                    <a:pt x="25605" y="305647"/>
                  </a:cubicBezTo>
                  <a:lnTo>
                    <a:pt x="130388" y="256745"/>
                  </a:lnTo>
                  <a:cubicBezTo>
                    <a:pt x="186039" y="230773"/>
                    <a:pt x="230773" y="186039"/>
                    <a:pt x="256745" y="130388"/>
                  </a:cubicBezTo>
                  <a:lnTo>
                    <a:pt x="305647" y="25605"/>
                  </a:lnTo>
                  <a:cubicBezTo>
                    <a:pt x="312938" y="9984"/>
                    <a:pt x="328616" y="0"/>
                    <a:pt x="345854" y="0"/>
                  </a:cubicBezTo>
                  <a:cubicBezTo>
                    <a:pt x="363092" y="0"/>
                    <a:pt x="378770" y="9984"/>
                    <a:pt x="386061" y="25605"/>
                  </a:cubicBezTo>
                  <a:close/>
                </a:path>
              </a:pathLst>
            </a:custGeom>
            <a:solidFill>
              <a:srgbClr val="323232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190500" y="152400"/>
              <a:ext cx="431800" cy="469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820"/>
                </a:lnSpc>
              </a:pPr>
              <a:endParaRPr sz="1200"/>
            </a:p>
          </p:txBody>
        </p:sp>
      </p:grpSp>
      <p:sp>
        <p:nvSpPr>
          <p:cNvPr id="6" name="Freeform 6"/>
          <p:cNvSpPr/>
          <p:nvPr/>
        </p:nvSpPr>
        <p:spPr>
          <a:xfrm>
            <a:off x="10472351" y="103099"/>
            <a:ext cx="1612157" cy="971325"/>
          </a:xfrm>
          <a:custGeom>
            <a:avLst/>
            <a:gdLst/>
            <a:ahLst/>
            <a:cxnLst/>
            <a:rect l="l" t="t" r="r" b="b"/>
            <a:pathLst>
              <a:path w="2418235" h="1456987">
                <a:moveTo>
                  <a:pt x="0" y="0"/>
                </a:moveTo>
                <a:lnTo>
                  <a:pt x="2418235" y="0"/>
                </a:lnTo>
                <a:lnTo>
                  <a:pt x="2418235" y="1456987"/>
                </a:lnTo>
                <a:lnTo>
                  <a:pt x="0" y="145698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750217" y="908165"/>
            <a:ext cx="10148269" cy="5885995"/>
          </a:xfrm>
          <a:custGeom>
            <a:avLst/>
            <a:gdLst/>
            <a:ahLst/>
            <a:cxnLst/>
            <a:rect l="l" t="t" r="r" b="b"/>
            <a:pathLst>
              <a:path w="15222403" h="8828993">
                <a:moveTo>
                  <a:pt x="0" y="0"/>
                </a:moveTo>
                <a:lnTo>
                  <a:pt x="15222402" y="0"/>
                </a:lnTo>
                <a:lnTo>
                  <a:pt x="15222402" y="8828993"/>
                </a:lnTo>
                <a:lnTo>
                  <a:pt x="0" y="882899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685800" y="214112"/>
            <a:ext cx="9882435" cy="6668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00"/>
              </a:lnSpc>
            </a:pPr>
            <a:r>
              <a:rPr lang="en-US" sz="4334" b="1" dirty="0" err="1">
                <a:solidFill>
                  <a:srgbClr val="323232"/>
                </a:solidFill>
                <a:latin typeface="Bricolage Grotesque Bold"/>
                <a:ea typeface="Bricolage Grotesque Bold"/>
                <a:cs typeface="Bricolage Grotesque Bold"/>
                <a:sym typeface="Bricolage Grotesque Bold"/>
              </a:rPr>
              <a:t>獎助年數與檢附文件對照表-四技</a:t>
            </a:r>
            <a:r>
              <a:rPr lang="en-US" sz="4334" b="1" dirty="0">
                <a:solidFill>
                  <a:srgbClr val="323232"/>
                </a:solidFill>
                <a:latin typeface="Bricolage Grotesque Bold"/>
                <a:ea typeface="Bricolage Grotesque Bold"/>
                <a:cs typeface="Bricolage Grotesque Bold"/>
                <a:sym typeface="Bricolage Grotesque Bold"/>
              </a:rPr>
              <a:t>/</a:t>
            </a:r>
            <a:r>
              <a:rPr lang="en-US" sz="4334" b="1" dirty="0" err="1">
                <a:solidFill>
                  <a:srgbClr val="323232"/>
                </a:solidFill>
                <a:latin typeface="Bricolage Grotesque Bold"/>
                <a:ea typeface="Bricolage Grotesque Bold"/>
                <a:cs typeface="Bricolage Grotesque Bold"/>
                <a:sym typeface="Bricolage Grotesque Bold"/>
              </a:rPr>
              <a:t>大學部</a:t>
            </a:r>
            <a:endParaRPr lang="en-US" sz="4334" b="1" dirty="0">
              <a:solidFill>
                <a:srgbClr val="323232"/>
              </a:solidFill>
              <a:latin typeface="Bricolage Grotesque Bold"/>
              <a:ea typeface="Bricolage Grotesque Bold"/>
              <a:cs typeface="Bricolage Grotesque Bold"/>
              <a:sym typeface="Bricolage Grotesque Bol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9351320">
            <a:off x="-2779510" y="2608701"/>
            <a:ext cx="7059453" cy="7154631"/>
          </a:xfrm>
          <a:custGeom>
            <a:avLst/>
            <a:gdLst/>
            <a:ahLst/>
            <a:cxnLst/>
            <a:rect l="l" t="t" r="r" b="b"/>
            <a:pathLst>
              <a:path w="10589179" h="10731946">
                <a:moveTo>
                  <a:pt x="0" y="0"/>
                </a:moveTo>
                <a:lnTo>
                  <a:pt x="10589179" y="0"/>
                </a:lnTo>
                <a:lnTo>
                  <a:pt x="10589179" y="10731946"/>
                </a:lnTo>
                <a:lnTo>
                  <a:pt x="0" y="107319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 rot="-1187103">
            <a:off x="317097" y="718155"/>
            <a:ext cx="380019" cy="380019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60546" y="60546"/>
              <a:ext cx="691708" cy="691708"/>
            </a:xfrm>
            <a:custGeom>
              <a:avLst/>
              <a:gdLst/>
              <a:ahLst/>
              <a:cxnLst/>
              <a:rect l="l" t="t" r="r" b="b"/>
              <a:pathLst>
                <a:path w="691708" h="691708">
                  <a:moveTo>
                    <a:pt x="386061" y="25605"/>
                  </a:moveTo>
                  <a:lnTo>
                    <a:pt x="434963" y="130388"/>
                  </a:lnTo>
                  <a:cubicBezTo>
                    <a:pt x="460935" y="186039"/>
                    <a:pt x="505669" y="230773"/>
                    <a:pt x="561320" y="256745"/>
                  </a:cubicBezTo>
                  <a:lnTo>
                    <a:pt x="666103" y="305647"/>
                  </a:lnTo>
                  <a:cubicBezTo>
                    <a:pt x="681724" y="312938"/>
                    <a:pt x="691708" y="328616"/>
                    <a:pt x="691708" y="345854"/>
                  </a:cubicBezTo>
                  <a:cubicBezTo>
                    <a:pt x="691708" y="363092"/>
                    <a:pt x="681724" y="378770"/>
                    <a:pt x="666103" y="386061"/>
                  </a:cubicBezTo>
                  <a:lnTo>
                    <a:pt x="561320" y="434963"/>
                  </a:lnTo>
                  <a:cubicBezTo>
                    <a:pt x="505669" y="460935"/>
                    <a:pt x="460935" y="505669"/>
                    <a:pt x="434963" y="561320"/>
                  </a:cubicBezTo>
                  <a:lnTo>
                    <a:pt x="386061" y="666103"/>
                  </a:lnTo>
                  <a:cubicBezTo>
                    <a:pt x="378770" y="681724"/>
                    <a:pt x="363092" y="691708"/>
                    <a:pt x="345854" y="691708"/>
                  </a:cubicBezTo>
                  <a:cubicBezTo>
                    <a:pt x="328616" y="691708"/>
                    <a:pt x="312938" y="681724"/>
                    <a:pt x="305647" y="666103"/>
                  </a:cubicBezTo>
                  <a:lnTo>
                    <a:pt x="256745" y="561320"/>
                  </a:lnTo>
                  <a:cubicBezTo>
                    <a:pt x="230773" y="505669"/>
                    <a:pt x="186039" y="460935"/>
                    <a:pt x="130388" y="434963"/>
                  </a:cubicBezTo>
                  <a:lnTo>
                    <a:pt x="25605" y="386061"/>
                  </a:lnTo>
                  <a:cubicBezTo>
                    <a:pt x="9984" y="378770"/>
                    <a:pt x="0" y="363092"/>
                    <a:pt x="0" y="345854"/>
                  </a:cubicBezTo>
                  <a:cubicBezTo>
                    <a:pt x="0" y="328616"/>
                    <a:pt x="9984" y="312938"/>
                    <a:pt x="25605" y="305647"/>
                  </a:cubicBezTo>
                  <a:lnTo>
                    <a:pt x="130388" y="256745"/>
                  </a:lnTo>
                  <a:cubicBezTo>
                    <a:pt x="186039" y="230773"/>
                    <a:pt x="230773" y="186039"/>
                    <a:pt x="256745" y="130388"/>
                  </a:cubicBezTo>
                  <a:lnTo>
                    <a:pt x="305647" y="25605"/>
                  </a:lnTo>
                  <a:cubicBezTo>
                    <a:pt x="312938" y="9984"/>
                    <a:pt x="328616" y="0"/>
                    <a:pt x="345854" y="0"/>
                  </a:cubicBezTo>
                  <a:cubicBezTo>
                    <a:pt x="363092" y="0"/>
                    <a:pt x="378770" y="9984"/>
                    <a:pt x="386061" y="25605"/>
                  </a:cubicBezTo>
                  <a:close/>
                </a:path>
              </a:pathLst>
            </a:custGeom>
            <a:solidFill>
              <a:srgbClr val="323232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190500" y="152400"/>
              <a:ext cx="431800" cy="469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820"/>
                </a:lnSpc>
              </a:pPr>
              <a:endParaRPr sz="1200"/>
            </a:p>
          </p:txBody>
        </p:sp>
      </p:grpSp>
      <p:sp>
        <p:nvSpPr>
          <p:cNvPr id="6" name="Freeform 6"/>
          <p:cNvSpPr/>
          <p:nvPr/>
        </p:nvSpPr>
        <p:spPr>
          <a:xfrm>
            <a:off x="10472351" y="103099"/>
            <a:ext cx="1612157" cy="971325"/>
          </a:xfrm>
          <a:custGeom>
            <a:avLst/>
            <a:gdLst/>
            <a:ahLst/>
            <a:cxnLst/>
            <a:rect l="l" t="t" r="r" b="b"/>
            <a:pathLst>
              <a:path w="2418235" h="1456987">
                <a:moveTo>
                  <a:pt x="0" y="0"/>
                </a:moveTo>
                <a:lnTo>
                  <a:pt x="2418235" y="0"/>
                </a:lnTo>
                <a:lnTo>
                  <a:pt x="2418235" y="1456987"/>
                </a:lnTo>
                <a:lnTo>
                  <a:pt x="0" y="145698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337153" y="1242540"/>
            <a:ext cx="11517695" cy="5154169"/>
          </a:xfrm>
          <a:custGeom>
            <a:avLst/>
            <a:gdLst/>
            <a:ahLst/>
            <a:cxnLst/>
            <a:rect l="l" t="t" r="r" b="b"/>
            <a:pathLst>
              <a:path w="17276542" h="7731253">
                <a:moveTo>
                  <a:pt x="0" y="0"/>
                </a:moveTo>
                <a:lnTo>
                  <a:pt x="17276542" y="0"/>
                </a:lnTo>
                <a:lnTo>
                  <a:pt x="17276542" y="7731252"/>
                </a:lnTo>
                <a:lnTo>
                  <a:pt x="0" y="773125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685800" y="214112"/>
            <a:ext cx="9882435" cy="6668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00"/>
              </a:lnSpc>
            </a:pPr>
            <a:r>
              <a:rPr lang="en-US" sz="4334" b="1">
                <a:solidFill>
                  <a:srgbClr val="323232"/>
                </a:solidFill>
                <a:latin typeface="Bricolage Grotesque Bold"/>
                <a:ea typeface="Bricolage Grotesque Bold"/>
                <a:cs typeface="Bricolage Grotesque Bold"/>
                <a:sym typeface="Bricolage Grotesque Bold"/>
              </a:rPr>
              <a:t>獎助年數與檢附文件對照表-四技/大學部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2E00844-DA5A-4AEA-9D09-63912FC17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9404" y="466889"/>
            <a:ext cx="8911687" cy="728109"/>
          </a:xfrm>
        </p:spPr>
        <p:txBody>
          <a:bodyPr>
            <a:normAutofit/>
          </a:bodyPr>
          <a:lstStyle/>
          <a:p>
            <a:r>
              <a:rPr lang="zh-TW" altLang="en-US" dirty="0"/>
              <a:t>公費生規定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DA1CC94E-8261-4303-9F68-74C2A6D9F5AA}"/>
              </a:ext>
            </a:extLst>
          </p:cNvPr>
          <p:cNvSpPr/>
          <p:nvPr/>
        </p:nvSpPr>
        <p:spPr>
          <a:xfrm>
            <a:off x="1699404" y="1234424"/>
            <a:ext cx="968943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>
                <a:solidFill>
                  <a:srgbClr val="000000"/>
                </a:solidFill>
                <a:latin typeface="TimesNewRoman"/>
              </a:rPr>
              <a:t>(</a:t>
            </a:r>
            <a:r>
              <a:rPr lang="zh-TW" altLang="en-US" sz="2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四</a:t>
            </a:r>
            <a:r>
              <a:rPr lang="en-US" altLang="zh-TW" sz="2400" dirty="0">
                <a:solidFill>
                  <a:srgbClr val="000000"/>
                </a:solidFill>
                <a:latin typeface="TimesNewRoman"/>
                <a:ea typeface="標楷體" panose="03000509000000000000" pitchFamily="65" charset="-120"/>
              </a:rPr>
              <a:t>)</a:t>
            </a:r>
            <a:r>
              <a:rPr lang="zh-TW" altLang="en-US" sz="2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申請及審核作業</a:t>
            </a:r>
          </a:p>
          <a:p>
            <a:r>
              <a:rPr lang="en-US" altLang="zh-TW" sz="2400" dirty="0">
                <a:solidFill>
                  <a:srgbClr val="000000"/>
                </a:solidFill>
                <a:latin typeface="TimesNewRoman"/>
              </a:rPr>
              <a:t>1.</a:t>
            </a:r>
            <a:r>
              <a:rPr lang="zh-TW" altLang="en-US" sz="2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申請文件：備齊「成績單正本</a:t>
            </a:r>
            <a:r>
              <a:rPr lang="en-US" altLang="zh-TW" sz="2400" dirty="0">
                <a:solidFill>
                  <a:srgbClr val="000000"/>
                </a:solidFill>
                <a:latin typeface="TimesNewRoman"/>
                <a:ea typeface="標楷體" panose="03000509000000000000" pitchFamily="65" charset="-120"/>
              </a:rPr>
              <a:t>(</a:t>
            </a:r>
            <a:r>
              <a:rPr lang="zh-TW" altLang="en-US" sz="2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入學第一學期申請時免附成績單</a:t>
            </a:r>
            <a:r>
              <a:rPr lang="en-US" altLang="zh-TW" sz="2400" dirty="0">
                <a:solidFill>
                  <a:srgbClr val="000000"/>
                </a:solidFill>
                <a:latin typeface="TimesNewRoman"/>
                <a:ea typeface="標楷體" panose="03000509000000000000" pitchFamily="65" charset="-120"/>
              </a:rPr>
              <a:t>)</a:t>
            </a:r>
            <a:r>
              <a:rPr lang="zh-TW" altLang="en-US" sz="2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」、「護理公費生獎助學金申請表」及「獎助學金合約書」</a:t>
            </a:r>
            <a:r>
              <a:rPr lang="en-US" altLang="zh-TW" sz="2400" b="1" dirty="0">
                <a:solidFill>
                  <a:srgbClr val="0070C0"/>
                </a:solidFill>
                <a:latin typeface="TimesNewRoman"/>
                <a:ea typeface="標楷體" panose="03000509000000000000" pitchFamily="65" charset="-120"/>
              </a:rPr>
              <a:t>(</a:t>
            </a:r>
            <a:r>
              <a:rPr lang="zh-TW" altLang="en-US" sz="24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無連帶保證人者，連帶保證人欄位免填</a:t>
            </a:r>
            <a:r>
              <a:rPr lang="en-US" altLang="zh-TW" sz="2400" b="1" dirty="0">
                <a:solidFill>
                  <a:srgbClr val="0070C0"/>
                </a:solidFill>
                <a:latin typeface="TimesNewRoman"/>
                <a:ea typeface="標楷體" panose="03000509000000000000" pitchFamily="65" charset="-120"/>
              </a:rPr>
              <a:t>)</a:t>
            </a:r>
            <a:r>
              <a:rPr lang="zh-TW" altLang="en-US" sz="2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等文件後，向校方經辦單位提出申請；並由校方造冊送交本院。</a:t>
            </a:r>
          </a:p>
          <a:p>
            <a:r>
              <a:rPr lang="en-US" altLang="zh-TW" sz="2400" dirty="0">
                <a:solidFill>
                  <a:srgbClr val="000000"/>
                </a:solidFill>
                <a:latin typeface="TimesNewRoman"/>
              </a:rPr>
              <a:t>2.</a:t>
            </a:r>
            <a:r>
              <a:rPr lang="zh-TW" altLang="en-US" sz="2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獎助金申請時機：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第一學期每年</a:t>
            </a:r>
            <a:r>
              <a:rPr lang="en-US" altLang="zh-TW" sz="2400" dirty="0">
                <a:solidFill>
                  <a:srgbClr val="FF0000"/>
                </a:solidFill>
                <a:latin typeface="TimesNewRoman"/>
                <a:ea typeface="標楷體" panose="03000509000000000000" pitchFamily="65" charset="-120"/>
              </a:rPr>
              <a:t>10/31 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前</a:t>
            </a:r>
            <a:r>
              <a:rPr lang="zh-TW" altLang="en-US" sz="2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第二學期每年</a:t>
            </a:r>
            <a:r>
              <a:rPr lang="en-US" altLang="zh-TW" sz="2400" dirty="0">
                <a:solidFill>
                  <a:srgbClr val="FF0000"/>
                </a:solidFill>
                <a:latin typeface="TimesNewRoman"/>
                <a:ea typeface="標楷體" panose="03000509000000000000" pitchFamily="65" charset="-120"/>
              </a:rPr>
              <a:t>3/31 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前</a:t>
            </a:r>
            <a:r>
              <a:rPr lang="zh-TW" altLang="en-US" sz="2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，由校方出具學生申請名冊、前一學期成績證明文件逕向本院提出申請。</a:t>
            </a:r>
            <a:r>
              <a:rPr lang="zh-TW" altLang="en-US" sz="24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無連帶保證人者，經本院審核通過後，保留其公費資格，待學生畢業後實際至分發院區到任後，由院區護理部協助學生填妥請款收據，檢附呈准文件依核決權限申報。</a:t>
            </a:r>
          </a:p>
          <a:p>
            <a:r>
              <a:rPr lang="en-US" altLang="zh-TW" sz="2400" dirty="0">
                <a:solidFill>
                  <a:srgbClr val="000000"/>
                </a:solidFill>
                <a:latin typeface="TimesNewRoman"/>
              </a:rPr>
              <a:t>3.</a:t>
            </a:r>
            <a:r>
              <a:rPr lang="zh-TW" altLang="en-US" sz="2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審核流程：經校方依本院獎助條件進行審核通過後，送交本院進行複審，複審結果由本院統一以書面通知校方。</a:t>
            </a:r>
            <a:endParaRPr lang="en-US" altLang="zh-TW" sz="24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560668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800CB019-CEFA-454E-852D-AFAC21AC1B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775" y="1562290"/>
            <a:ext cx="10660948" cy="2802676"/>
          </a:xfrm>
          <a:prstGeom prst="rect">
            <a:avLst/>
          </a:prstGeom>
        </p:spPr>
      </p:pic>
      <p:sp>
        <p:nvSpPr>
          <p:cNvPr id="3" name="標題 1">
            <a:extLst>
              <a:ext uri="{FF2B5EF4-FFF2-40B4-BE49-F238E27FC236}">
                <a16:creationId xmlns:a16="http://schemas.microsoft.com/office/drawing/2014/main" id="{E51975ED-45C6-4393-A34F-E0E58586083D}"/>
              </a:ext>
            </a:extLst>
          </p:cNvPr>
          <p:cNvSpPr txBox="1">
            <a:spLocks/>
          </p:cNvSpPr>
          <p:nvPr/>
        </p:nvSpPr>
        <p:spPr>
          <a:xfrm>
            <a:off x="1640156" y="704116"/>
            <a:ext cx="8911687" cy="678479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dirty="0"/>
              <a:t>公費生規定</a:t>
            </a:r>
          </a:p>
        </p:txBody>
      </p:sp>
    </p:spTree>
    <p:extLst>
      <p:ext uri="{BB962C8B-B14F-4D97-AF65-F5344CB8AC3E}">
        <p14:creationId xmlns:p14="http://schemas.microsoft.com/office/powerpoint/2010/main" val="4245105553"/>
      </p:ext>
    </p:extLst>
  </p:cSld>
  <p:clrMapOvr>
    <a:masterClrMapping/>
  </p:clrMapOvr>
</p:sld>
</file>

<file path=ppt/theme/theme1.xml><?xml version="1.0" encoding="utf-8"?>
<a:theme xmlns:a="http://schemas.openxmlformats.org/drawingml/2006/main" name="絲縷">
  <a:themeElements>
    <a:clrScheme name="絲縷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絲縷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絲縷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3620</TotalTime>
  <Words>744</Words>
  <Application>Microsoft Office PowerPoint</Application>
  <PresentationFormat>寬螢幕</PresentationFormat>
  <Paragraphs>47</Paragraphs>
  <Slides>10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8" baseType="lpstr">
      <vt:lpstr>Bricolage Grotesque Bold</vt:lpstr>
      <vt:lpstr>TimesNewRoman</vt:lpstr>
      <vt:lpstr>微軟正黑體</vt:lpstr>
      <vt:lpstr>標楷體</vt:lpstr>
      <vt:lpstr>Arial</vt:lpstr>
      <vt:lpstr>Century Gothic</vt:lpstr>
      <vt:lpstr>Wingdings 3</vt:lpstr>
      <vt:lpstr>絲縷</vt:lpstr>
      <vt:lpstr>長庚醫院公費生說明會</vt:lpstr>
      <vt:lpstr>公費生規定</vt:lpstr>
      <vt:lpstr>公費生規定</vt:lpstr>
      <vt:lpstr>PowerPoint 簡報</vt:lpstr>
      <vt:lpstr>PowerPoint 簡報</vt:lpstr>
      <vt:lpstr>PowerPoint 簡報</vt:lpstr>
      <vt:lpstr>PowerPoint 簡報</vt:lpstr>
      <vt:lpstr>公費生規定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長庚醫院公費生說明會</dc:title>
  <dc:creator>0F5200/張僈儂</dc:creator>
  <cp:lastModifiedBy>0F5200/張僈儂</cp:lastModifiedBy>
  <cp:revision>20</cp:revision>
  <dcterms:created xsi:type="dcterms:W3CDTF">2026-02-26T02:47:24Z</dcterms:created>
  <dcterms:modified xsi:type="dcterms:W3CDTF">2026-03-04T07:08:16Z</dcterms:modified>
</cp:coreProperties>
</file>